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12" r:id="rId1"/>
  </p:sldMasterIdLst>
  <p:sldIdLst>
    <p:sldId id="256" r:id="rId2"/>
    <p:sldId id="274" r:id="rId3"/>
    <p:sldId id="258" r:id="rId4"/>
    <p:sldId id="268" r:id="rId5"/>
    <p:sldId id="273" r:id="rId6"/>
    <p:sldId id="271" r:id="rId7"/>
    <p:sldId id="263" r:id="rId8"/>
    <p:sldId id="265" r:id="rId9"/>
    <p:sldId id="279" r:id="rId10"/>
    <p:sldId id="281" r:id="rId11"/>
    <p:sldId id="280" r:id="rId12"/>
    <p:sldId id="278" r:id="rId13"/>
    <p:sldId id="290" r:id="rId14"/>
    <p:sldId id="292" r:id="rId15"/>
    <p:sldId id="287" r:id="rId16"/>
    <p:sldId id="285" r:id="rId17"/>
    <p:sldId id="289" r:id="rId18"/>
    <p:sldId id="288" r:id="rId1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705" autoAdjust="0"/>
  </p:normalViewPr>
  <p:slideViewPr>
    <p:cSldViewPr>
      <p:cViewPr>
        <p:scale>
          <a:sx n="90" d="100"/>
          <a:sy n="90" d="100"/>
        </p:scale>
        <p:origin x="-1608" y="-4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с одним вырезанным скругленным углом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ый треугольник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10" name="Полилиния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Полилиния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20.12.2019</a:t>
            </a:fld>
            <a:endParaRPr lang="ru-RU" dirty="0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 dirty="0"/>
          </a:p>
        </p:txBody>
      </p:sp>
      <p:grpSp>
        <p:nvGrpSpPr>
          <p:cNvPr id="2" name="Группа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Полилиния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Полилиния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13" r:id="rId1"/>
    <p:sldLayoutId id="2147483914" r:id="rId2"/>
    <p:sldLayoutId id="2147483915" r:id="rId3"/>
    <p:sldLayoutId id="2147483916" r:id="rId4"/>
    <p:sldLayoutId id="2147483917" r:id="rId5"/>
    <p:sldLayoutId id="2147483918" r:id="rId6"/>
    <p:sldLayoutId id="2147483919" r:id="rId7"/>
    <p:sldLayoutId id="2147483920" r:id="rId8"/>
    <p:sldLayoutId id="2147483921" r:id="rId9"/>
    <p:sldLayoutId id="2147483922" r:id="rId10"/>
    <p:sldLayoutId id="2147483923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404664"/>
            <a:ext cx="7772400" cy="2334121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Отчет о работе с инвалидами и участниками войн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57158" y="3068960"/>
            <a:ext cx="8607330" cy="3598120"/>
          </a:xfrm>
        </p:spPr>
        <p:txBody>
          <a:bodyPr>
            <a:normAutofit fontScale="40000" lnSpcReduction="20000"/>
          </a:bodyPr>
          <a:lstStyle/>
          <a:p>
            <a:pPr algn="ctr"/>
            <a:r>
              <a:rPr lang="ru-RU" sz="6000" b="1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Главный внештатный </a:t>
            </a:r>
            <a:r>
              <a:rPr lang="ru-RU" sz="6000" b="1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гериатр </a:t>
            </a:r>
            <a:r>
              <a:rPr lang="ru-RU" sz="6000" b="1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6000" b="1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6000" b="1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Министерства здравоохранения Забайкальского края, </a:t>
            </a:r>
            <a:endParaRPr lang="ru-RU" sz="6000" b="1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6000" b="1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главный </a:t>
            </a:r>
            <a:r>
              <a:rPr lang="ru-RU" sz="6000" b="1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врач ГБУЗ «ЗККГВВ»</a:t>
            </a:r>
            <a:br>
              <a:rPr lang="ru-RU" sz="6000" b="1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6000" b="1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Немакина</a:t>
            </a:r>
            <a:r>
              <a:rPr lang="ru-RU" sz="6000" b="1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6000" b="1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Оксана Владимировна </a:t>
            </a:r>
            <a:endParaRPr lang="ru-RU" sz="6000" b="1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6000" b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60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Заместитель главного врача</a:t>
            </a:r>
          </a:p>
          <a:p>
            <a:pPr algn="ctr"/>
            <a:r>
              <a:rPr lang="ru-RU" sz="60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по ОМР ГБУЗ «ЗККГВВ» </a:t>
            </a:r>
          </a:p>
          <a:p>
            <a:pPr algn="ctr"/>
            <a:r>
              <a:rPr lang="ru-RU" sz="60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Молчанова Татьяна Васильевна</a:t>
            </a:r>
          </a:p>
          <a:p>
            <a:pPr algn="ctr"/>
            <a:endParaRPr lang="ru-RU" sz="2900" b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62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2019 </a:t>
            </a:r>
            <a:r>
              <a:rPr lang="ru-RU" sz="62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г.</a:t>
            </a:r>
            <a:r>
              <a:rPr lang="ru-RU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</a:br>
            <a:endParaRPr lang="ru-RU" b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31132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Приложение № 3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Заполняется в соответствии с распоряжением  Министерства здравоохранения Забайкальского края от «28» декабря  2017 года № 1656 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«О проведении диспансеризации инвалидов и участников Великой отечественной войны и лиц, приравненных к ним, и обеспечении внеочередного оказания им медицинской помощи, включая медицинскую помощь на дому маломобильным ветеранам войны в мед. организациях Забайкальского края в 2018 году»</a:t>
            </a:r>
          </a:p>
          <a:p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16039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5"/>
          <p:cNvSpPr>
            <a:spLocks noGrp="1"/>
          </p:cNvSpPr>
          <p:nvPr>
            <p:ph type="title"/>
          </p:nvPr>
        </p:nvSpPr>
        <p:spPr>
          <a:xfrm>
            <a:off x="179512" y="274638"/>
            <a:ext cx="8507288" cy="1282154"/>
          </a:xfrm>
        </p:spPr>
        <p:txBody>
          <a:bodyPr>
            <a:normAutofit/>
          </a:bodyPr>
          <a:lstStyle/>
          <a:p>
            <a:pPr algn="r"/>
            <a:r>
              <a:rPr lang="ru-RU" sz="900" dirty="0" smtClean="0">
                <a:latin typeface="Times New Roman" pitchFamily="18" charset="0"/>
                <a:cs typeface="Times New Roman" pitchFamily="18" charset="0"/>
              </a:rPr>
              <a:t>Приложение  к  Распоряжению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900" dirty="0" smtClean="0">
                <a:latin typeface="Times New Roman" pitchFamily="18" charset="0"/>
                <a:cs typeface="Times New Roman" pitchFamily="18" charset="0"/>
              </a:rPr>
              <a:t>Министерства здравоохранения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900" dirty="0" smtClean="0">
                <a:latin typeface="Times New Roman" pitchFamily="18" charset="0"/>
                <a:cs typeface="Times New Roman" pitchFamily="18" charset="0"/>
              </a:rPr>
              <a:t>Забайкальского края</a:t>
            </a:r>
            <a:br>
              <a:rPr lang="ru-RU" sz="9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900" dirty="0" smtClean="0">
                <a:latin typeface="Times New Roman" pitchFamily="18" charset="0"/>
                <a:cs typeface="Times New Roman" pitchFamily="18" charset="0"/>
              </a:rPr>
              <a:t>от «31»мая 2016  года № 706</a:t>
            </a:r>
            <a:br>
              <a:rPr lang="ru-RU" sz="9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                   </a:t>
            </a:r>
            <a:r>
              <a:rPr lang="ru-RU" sz="9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900" dirty="0" smtClean="0">
                <a:latin typeface="Times New Roman" pitchFamily="18" charset="0"/>
                <a:cs typeface="Times New Roman" pitchFamily="18" charset="0"/>
              </a:rPr>
            </a:br>
            <a:endParaRPr lang="ru-RU" sz="900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8" name="Объект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53407175"/>
              </p:ext>
            </p:extLst>
          </p:nvPr>
        </p:nvGraphicFramePr>
        <p:xfrm>
          <a:off x="457200" y="1935163"/>
          <a:ext cx="8229599" cy="42214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274828"/>
                <a:gridCol w="1200012"/>
                <a:gridCol w="1080120"/>
                <a:gridCol w="1296144"/>
                <a:gridCol w="1378495"/>
              </a:tblGrid>
              <a:tr h="370840">
                <a:tc gridSpan="5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</a:rPr>
                        <a:t>Наименование</a:t>
                      </a:r>
                      <a:r>
                        <a:rPr lang="ru-RU" sz="1000" b="1" baseline="0" dirty="0" smtClean="0">
                          <a:latin typeface="Times New Roman" pitchFamily="18" charset="0"/>
                        </a:rPr>
                        <a:t> медицинской организации</a:t>
                      </a:r>
                      <a:endParaRPr lang="ru-RU" sz="1000" b="1" dirty="0">
                        <a:latin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89388">
                <a:tc rowSpan="2"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Всего</a:t>
                      </a:r>
                      <a:r>
                        <a:rPr lang="ru-RU" sz="1200" baseline="0" dirty="0" smtClean="0">
                          <a:latin typeface="Times New Roman" pitchFamily="18" charset="0"/>
                        </a:rPr>
                        <a:t> состоит на учете маломобильных граждан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4"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Отчетный период (количество месяцев текущего года)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271957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Количество человек которым осуществлена</a:t>
                      </a:r>
                      <a:r>
                        <a:rPr lang="ru-RU" sz="1200" baseline="0" dirty="0" smtClean="0">
                          <a:latin typeface="Times New Roman" pitchFamily="18" charset="0"/>
                        </a:rPr>
                        <a:t>  доставка лекарственных препаратов на дом(нарастающим итогом)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Количество проведенных активных патронажей (чел.)(нарастающим итогом)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Количество организованных стационаров на дому (чел.) (нарастающим итогом)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Количество осмотров врачебным составом мобильных бригад на дому (чел.)  (нарастающим итогом)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b="1" dirty="0" smtClean="0">
                          <a:latin typeface="Times New Roman" pitchFamily="18" charset="0"/>
                        </a:rPr>
                        <a:t>Итого</a:t>
                      </a:r>
                      <a:endParaRPr lang="ru-RU" b="1" dirty="0">
                        <a:latin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b="1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65921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332656"/>
            <a:ext cx="8115328" cy="796086"/>
          </a:xfrm>
        </p:spPr>
        <p:txBody>
          <a:bodyPr>
            <a:noAutofit/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Приложение №4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556792"/>
            <a:ext cx="8964488" cy="5112568"/>
          </a:xfrm>
        </p:spPr>
        <p:txBody>
          <a:bodyPr>
            <a:normAutofit/>
          </a:bodyPr>
          <a:lstStyle/>
          <a:p>
            <a:pPr algn="just"/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Приложение  к  Распоряжению Министерства здравоохранения Забайкальского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края  от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«31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» мая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2016  года №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706.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000" b="1" dirty="0">
                <a:latin typeface="Times New Roman" pitchFamily="18" charset="0"/>
                <a:cs typeface="Times New Roman" pitchFamily="18" charset="0"/>
              </a:rPr>
            </a:br>
            <a:endParaRPr lang="ru-RU" sz="2000" b="1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Заполняется в соответствии с распоряжением «Об организации медицинского обслуживания на дому маломобильных граждан пожилого возраста в медицинских организациях Забайкальского края».</a:t>
            </a:r>
          </a:p>
          <a:p>
            <a:pPr algn="just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В приложение №4 входят данные из  приложения  №3.</a:t>
            </a:r>
          </a:p>
          <a:p>
            <a:pPr algn="just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В Приложение №4 входят все маломобильные граждане.</a:t>
            </a:r>
            <a:r>
              <a:rPr lang="ru-RU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algn="just"/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5868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7462158"/>
              </p:ext>
            </p:extLst>
          </p:nvPr>
        </p:nvGraphicFramePr>
        <p:xfrm>
          <a:off x="395533" y="620688"/>
          <a:ext cx="8568954" cy="5760640"/>
        </p:xfrm>
        <a:graphic>
          <a:graphicData uri="http://schemas.openxmlformats.org/drawingml/2006/table">
            <a:tbl>
              <a:tblPr firstRow="1" firstCol="1" bandRow="1"/>
              <a:tblGrid>
                <a:gridCol w="1276570"/>
                <a:gridCol w="1215696"/>
                <a:gridCol w="1214800"/>
                <a:gridCol w="1214800"/>
                <a:gridCol w="1215696"/>
                <a:gridCol w="1215696"/>
                <a:gridCol w="1215696"/>
              </a:tblGrid>
              <a:tr h="288032">
                <a:tc rowSpan="3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Всего граждан, относящихся к категории «дети войны»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Охвачено медицинскими осмотрами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74441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Охвачено диспансеризацией в соответствии  приказом Министерства здравоохранения РФ от 26 октября 2017 года  896н «об утверждении порядка проведения диспансеризации определенных групп взрослого населения» (нарастающим итогом в том числе на дому)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Охвачено медицинскими осмотрами в соответствии с приказом Министерства здравоохранения РФ от 06 декабря 2012 года № 1011н «Об утверждении порядка проведения профилактического медицинского  осмотра» (нарастающим итогом)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Охвачено осмотрами  в соответствии с приказом Министерства здравоохранения РФ от 21 декабря 2012 года №1344н «Об утверждении порядка проведения диспансерного наблюдения» (нарастающим итогом)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44016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  <a:latin typeface="Calibri"/>
                          <a:ea typeface="Calibri"/>
                          <a:cs typeface="Times New Roman"/>
                        </a:rPr>
                        <a:t>Число граждан прошедших диспансеризацию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  <a:latin typeface="Calibri"/>
                          <a:ea typeface="Calibri"/>
                          <a:cs typeface="Times New Roman"/>
                        </a:rPr>
                        <a:t>В том числе на дому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  <a:latin typeface="Calibri"/>
                          <a:ea typeface="Calibri"/>
                          <a:cs typeface="Times New Roman"/>
                        </a:rPr>
                        <a:t>Число граждан прошедших медицинские осмотры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  <a:latin typeface="Calibri"/>
                          <a:ea typeface="Calibri"/>
                          <a:cs typeface="Times New Roman"/>
                        </a:rPr>
                        <a:t>В том числе на дому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  <a:latin typeface="Calibri"/>
                          <a:ea typeface="Calibri"/>
                          <a:cs typeface="Times New Roman"/>
                        </a:rPr>
                        <a:t>Число граждан прошедших медицинские осмотры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В том числе на дому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Итого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66038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476672"/>
            <a:ext cx="8229600" cy="780696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Приложение № 5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Заполняется в соответствии с распоряжением  Министерства здравоохранения Забайкальского края от «27» февраля  2019 года № 223/р 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«О проведении диспансеризации и профилактических осмотров граждан, относящихся к категории «Дети войны», в медицинских организациях Забайкальского края в 2019 году</a:t>
            </a:r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22176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4141661"/>
              </p:ext>
            </p:extLst>
          </p:nvPr>
        </p:nvGraphicFramePr>
        <p:xfrm>
          <a:off x="251515" y="1268760"/>
          <a:ext cx="8568958" cy="5256584"/>
        </p:xfrm>
        <a:graphic>
          <a:graphicData uri="http://schemas.openxmlformats.org/drawingml/2006/table">
            <a:tbl>
              <a:tblPr firstRow="1" firstCol="1" bandRow="1"/>
              <a:tblGrid>
                <a:gridCol w="626713"/>
                <a:gridCol w="593587"/>
                <a:gridCol w="626713"/>
                <a:gridCol w="593587"/>
                <a:gridCol w="626713"/>
                <a:gridCol w="593587"/>
                <a:gridCol w="626713"/>
                <a:gridCol w="593587"/>
                <a:gridCol w="626713"/>
                <a:gridCol w="593587"/>
                <a:gridCol w="626713"/>
                <a:gridCol w="593587"/>
                <a:gridCol w="626713"/>
                <a:gridCol w="620445"/>
              </a:tblGrid>
              <a:tr h="1433614"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ИВОВ</a:t>
                      </a:r>
                      <a:endParaRPr lang="ru-RU" sz="2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УВОВ</a:t>
                      </a:r>
                      <a:endParaRPr lang="ru-RU" sz="2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Вдовы ветеранов</a:t>
                      </a:r>
                      <a:endParaRPr lang="ru-RU" sz="2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Узники </a:t>
                      </a:r>
                      <a:r>
                        <a:rPr lang="ru-RU" sz="2000" b="1" dirty="0" err="1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конц</a:t>
                      </a:r>
                      <a:r>
                        <a:rPr lang="ru-RU" sz="20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. лагерей</a:t>
                      </a:r>
                      <a:endParaRPr lang="ru-RU" sz="2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Труженики тыла</a:t>
                      </a:r>
                      <a:endParaRPr lang="ru-RU" sz="2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Дети войны</a:t>
                      </a:r>
                      <a:endParaRPr lang="ru-RU" sz="2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Блокадники</a:t>
                      </a:r>
                      <a:endParaRPr lang="ru-RU" sz="2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82297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курируемых в проекте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Общее количество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курируемых в проекте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Общее количество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курируемых в проекте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Общее количество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курируемых в проекте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Общее количество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курируемых в проекте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Общее количество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курируемых в проекте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Общее количество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курируемых в проекте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Общее количество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923928" y="188640"/>
            <a:ext cx="511256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/>
              <a:t>Приложение  к  письму  Министерства здравоохранения Забайкальского края  от «28»марта 2016  года № 3722</a:t>
            </a:r>
          </a:p>
        </p:txBody>
      </p:sp>
    </p:spTree>
    <p:extLst>
      <p:ext uri="{BB962C8B-B14F-4D97-AF65-F5344CB8AC3E}">
        <p14:creationId xmlns:p14="http://schemas.microsoft.com/office/powerpoint/2010/main" val="234845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404664"/>
            <a:ext cx="8115328" cy="796086"/>
          </a:xfrm>
        </p:spPr>
        <p:txBody>
          <a:bodyPr>
            <a:noAutofit/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Приложение №6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196752"/>
            <a:ext cx="8784976" cy="5328592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Приложение  к 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письму 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Министерства здравоохранения Забайкальского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края  от «28»марта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2016  года №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3722.</a:t>
            </a:r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just">
              <a:buNone/>
            </a:pPr>
            <a:endParaRPr lang="ru-RU" sz="2000" b="1" dirty="0">
              <a:solidFill>
                <a:srgbClr val="000000"/>
              </a:solidFill>
              <a:latin typeface="Times New Roman" pitchFamily="18" charset="0"/>
              <a:ea typeface="Arial Unicode MS"/>
              <a:cs typeface="Times New Roman" pitchFamily="18" charset="0"/>
            </a:endParaRPr>
          </a:p>
          <a:p>
            <a:pPr algn="just"/>
            <a:r>
              <a:rPr lang="ru-RU" sz="2400" dirty="0">
                <a:solidFill>
                  <a:srgbClr val="000000"/>
                </a:solidFill>
                <a:ea typeface="Arial Unicode MS"/>
                <a:cs typeface="Times New Roman"/>
              </a:rPr>
              <a:t>О</a:t>
            </a:r>
            <a:r>
              <a:rPr lang="ru-RU" sz="2400" dirty="0" smtClean="0">
                <a:solidFill>
                  <a:srgbClr val="000000"/>
                </a:solidFill>
                <a:ea typeface="Arial Unicode MS"/>
                <a:cs typeface="Times New Roman"/>
              </a:rPr>
              <a:t> </a:t>
            </a:r>
            <a:r>
              <a:rPr lang="ru-RU" sz="2400" dirty="0">
                <a:solidFill>
                  <a:srgbClr val="000000"/>
                </a:solidFill>
                <a:ea typeface="Arial Unicode MS"/>
                <a:cs typeface="Times New Roman"/>
              </a:rPr>
              <a:t>включении инвалидов, ветеранов, вдов (вдовцов) умерших инвалидов и ветеранов Великой Отечественной войны, лиц награжденных знаком «Жителю блокадного Ленинграда», и бывших несовершеннолетних узников концлагерей, гетто, других мест принудительного содержания, созданных фашистами и их союзниками в период Второй Мировой войны, «детей войны» в проект «Координаторы здоровья</a:t>
            </a:r>
            <a:r>
              <a:rPr lang="ru-RU" sz="2400" dirty="0" smtClean="0">
                <a:solidFill>
                  <a:srgbClr val="000000"/>
                </a:solidFill>
                <a:ea typeface="Arial Unicode MS"/>
                <a:cs typeface="Times New Roman"/>
              </a:rPr>
              <a:t>»</a:t>
            </a:r>
            <a:endParaRPr lang="ru-RU" sz="2400" dirty="0">
              <a:solidFill>
                <a:prstClr val="black"/>
              </a:solidFill>
            </a:endParaRPr>
          </a:p>
          <a:p>
            <a:pPr algn="just"/>
            <a:r>
              <a:rPr lang="ru-RU" sz="2400" dirty="0"/>
              <a:t>В рамках реализации Указа Президента Российской федерации от 9 мая 2018 года №211 «О подготовке проведении празднования 75 годовщины победы в Великой Отечественной войне 1941-1945годов», в соответствии с распоряжением Правительства Забайкальского края от 11 марта 2019 года №66 «Об утверждении Комплекса мер по улучшению социально - экономического положения ветеранов Великой Отечественной войны, «детей войны» на 2019-2020 годы</a:t>
            </a:r>
            <a:r>
              <a:rPr lang="ru-RU" sz="2400" dirty="0" smtClean="0"/>
              <a:t>»</a:t>
            </a:r>
            <a:endParaRPr lang="ru-RU" sz="2400" dirty="0"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6623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8321018"/>
              </p:ext>
            </p:extLst>
          </p:nvPr>
        </p:nvGraphicFramePr>
        <p:xfrm>
          <a:off x="683567" y="1268760"/>
          <a:ext cx="7920880" cy="5256584"/>
        </p:xfrm>
        <a:graphic>
          <a:graphicData uri="http://schemas.openxmlformats.org/drawingml/2006/table">
            <a:tbl>
              <a:tblPr firstRow="1" firstCol="1" bandRow="1"/>
              <a:tblGrid>
                <a:gridCol w="1131318"/>
                <a:gridCol w="1131318"/>
                <a:gridCol w="1131318"/>
                <a:gridCol w="1131318"/>
                <a:gridCol w="1131318"/>
                <a:gridCol w="1132145"/>
                <a:gridCol w="1132145"/>
              </a:tblGrid>
              <a:tr h="294368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ИВОВ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УВОВ</a:t>
                      </a:r>
                      <a:endParaRPr lang="ru-RU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Вдовы ветеранов</a:t>
                      </a:r>
                      <a:endParaRPr lang="ru-RU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Узники </a:t>
                      </a:r>
                      <a:r>
                        <a:rPr lang="ru-RU" sz="1800" b="1" dirty="0" err="1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конц</a:t>
                      </a:r>
                      <a:r>
                        <a:rPr lang="ru-RU" sz="18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. лагерей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блокадники</a:t>
                      </a:r>
                      <a:endParaRPr lang="ru-RU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Труженики тыла</a:t>
                      </a:r>
                      <a:endParaRPr lang="ru-RU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Дети войны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1289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 получивших услугу</a:t>
                      </a:r>
                      <a:endParaRPr lang="ru-RU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 получивших услугу</a:t>
                      </a:r>
                      <a:endParaRPr lang="ru-RU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 получивших услугу</a:t>
                      </a:r>
                      <a:endParaRPr lang="ru-RU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 получивших услугу</a:t>
                      </a:r>
                      <a:endParaRPr lang="ru-RU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 получивших услугу</a:t>
                      </a:r>
                      <a:endParaRPr lang="ru-RU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 получивших услугу</a:t>
                      </a:r>
                      <a:endParaRPr lang="ru-RU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Количество получивших услугу</a:t>
                      </a:r>
                      <a:endParaRPr lang="ru-RU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4427984" y="49464"/>
            <a:ext cx="478802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/>
              <a:t>Приложение  к  письму  Министерства здравоохранения Забайкальского края  от «28»марта 2016  года № 3720.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398909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16632"/>
            <a:ext cx="8115328" cy="796086"/>
          </a:xfrm>
        </p:spPr>
        <p:txBody>
          <a:bodyPr>
            <a:noAutofit/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Приложение №7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052736"/>
            <a:ext cx="8712968" cy="5616624"/>
          </a:xfrm>
        </p:spPr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Приложение  к 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письму 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Министерства здравоохранения Забайкальского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края  от «28»марта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2016  года №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3720.</a:t>
            </a:r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endParaRPr lang="ru-RU" sz="2000" b="1" dirty="0">
              <a:solidFill>
                <a:srgbClr val="000000"/>
              </a:solidFill>
              <a:latin typeface="Times New Roman" pitchFamily="18" charset="0"/>
              <a:ea typeface="Arial Unicode MS"/>
              <a:cs typeface="Times New Roman" pitchFamily="18" charset="0"/>
            </a:endParaRPr>
          </a:p>
          <a:p>
            <a:pPr algn="just"/>
            <a:r>
              <a:rPr lang="ru-RU" sz="2400" dirty="0" smtClean="0"/>
              <a:t>О </a:t>
            </a:r>
            <a:r>
              <a:rPr lang="ru-RU" sz="2400" dirty="0"/>
              <a:t>предоставлении бесплатных услуг по медицинской реабилитации на амбулаторном уровне с использованием имеющихся реабилитационных отделений инвалидов, ветеранов, вдов (вдовцов) умерших инвалидов и ветеранов Великой Отечественной войны, лиц награжденных знаком «Жителю блокадного Ленинграда», и бывших несовершеннолетних узников концлагерей, гетто, других мест принудительного содержания, созданных фашистами и их союзниками в период Второй Мировой войны, «детей войны</a:t>
            </a:r>
            <a:r>
              <a:rPr lang="ru-RU" sz="2400" dirty="0" smtClean="0"/>
              <a:t>»</a:t>
            </a:r>
          </a:p>
          <a:p>
            <a:pPr algn="just"/>
            <a:r>
              <a:rPr lang="ru-RU" sz="2400" dirty="0" smtClean="0"/>
              <a:t>В рамках реализации Указа Президента Российской федерации от 9 мая 2018 года №211 «О подготовке проведении празднования 75 годовщины победы в Великой Отечественной войне 1941-1945годов», в соответствии с распоряжением Правительства Забайкальского края от 11 марта 2019 года №66 «Об утверждении Комплекса мер по улучшению социально - экономического положения ветеранов Великой Отечественной войны, «детей войны» на 2019-2020 годы»</a:t>
            </a:r>
            <a:endParaRPr lang="ru-RU" sz="2400" dirty="0"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29521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16632"/>
            <a:ext cx="8229600" cy="1442424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latin typeface="Times New Roman" pitchFamily="18" charset="0"/>
                <a:cs typeface="Times New Roman" pitchFamily="18" charset="0"/>
              </a:rPr>
              <a:t>Список необходимых документов для сдачи годового отчета</a:t>
            </a:r>
            <a:endParaRPr lang="ru-RU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Диспансерное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наблюдение инвалидов и участников Великой Отечественной войны и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воинов-интернационалистов:  </a:t>
            </a: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400" b="1" dirty="0">
                <a:latin typeface="Times New Roman" pitchFamily="18" charset="0"/>
                <a:cs typeface="Times New Roman" pitchFamily="18" charset="0"/>
              </a:rPr>
            </a:br>
            <a:r>
              <a:rPr lang="ru-RU" sz="1400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Форма 30 таблица № 2600 </a:t>
            </a:r>
            <a:endParaRPr lang="ru-RU" sz="1400" b="1" dirty="0" smtClean="0">
              <a:solidFill>
                <a:schemeClr val="accent2">
                  <a:lumMod val="60000"/>
                  <a:lumOff val="4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1400" b="1" dirty="0" smtClean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Приложение </a:t>
            </a:r>
            <a:r>
              <a:rPr lang="ru-RU" sz="1400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№ 1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к 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Распоряжению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Министерства здравоохранения Забайкальского  края от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«28» декабря  2017 года №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1656</a:t>
            </a:r>
          </a:p>
          <a:p>
            <a:r>
              <a:rPr lang="ru-RU" sz="1400" dirty="0">
                <a:solidFill>
                  <a:schemeClr val="bg2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400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Приложение № </a:t>
            </a:r>
            <a:r>
              <a:rPr lang="ru-RU" sz="1400" b="1" dirty="0" smtClean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к 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 Распоряжению Министерства здравоохранения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Забайкальского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края от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«28» декабря  2017 года №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1656</a:t>
            </a:r>
          </a:p>
          <a:p>
            <a:r>
              <a:rPr lang="ru-RU" sz="14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400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Приложение № </a:t>
            </a:r>
            <a:r>
              <a:rPr lang="ru-RU" sz="1400" b="1" dirty="0" smtClean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к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Распоряжению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 Министерства здравоохранения Забайкальского края от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«28» декабря  2017 года №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1656</a:t>
            </a:r>
          </a:p>
          <a:p>
            <a:r>
              <a:rPr lang="ru-RU" sz="1400" b="1" dirty="0" smtClean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Приложение № </a:t>
            </a:r>
            <a:r>
              <a:rPr lang="ru-RU" sz="1400" dirty="0" smtClean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4 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Приложение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к распоряжению №706 МЗ ЗК от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31.05.2016г «Об организации медицинского обслуживания на дому маломобильных граждан пожилого возраста в медицинских организациях Забайкальского края»</a:t>
            </a:r>
          </a:p>
          <a:p>
            <a:r>
              <a:rPr lang="ru-RU" sz="1400" b="1" dirty="0">
                <a:solidFill>
                  <a:srgbClr val="E40059">
                    <a:lumMod val="60000"/>
                    <a:lumOff val="40000"/>
                  </a:srgbClr>
                </a:solidFill>
                <a:latin typeface="Times New Roman" pitchFamily="18" charset="0"/>
                <a:cs typeface="Times New Roman" pitchFamily="18" charset="0"/>
              </a:rPr>
              <a:t>Приложение № </a:t>
            </a:r>
            <a:r>
              <a:rPr lang="ru-RU" sz="1400" dirty="0" smtClean="0">
                <a:solidFill>
                  <a:srgbClr val="E40059">
                    <a:lumMod val="60000"/>
                    <a:lumOff val="40000"/>
                  </a:srgbClr>
                </a:solidFill>
                <a:latin typeface="Times New Roman" pitchFamily="18" charset="0"/>
                <a:cs typeface="Times New Roman" pitchFamily="18" charset="0"/>
              </a:rPr>
              <a:t>5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О проведении диспансеризации и профилактических осмотров граждан, относящихся к категории «Дети войны», в медицинских организациях Забайкальского края в 2019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году</a:t>
            </a:r>
            <a:endParaRPr lang="ru-RU" sz="1400" dirty="0" smtClean="0">
              <a:solidFill>
                <a:srgbClr val="E40059">
                  <a:lumMod val="60000"/>
                  <a:lumOff val="40000"/>
                </a:srgbClr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400" b="1" dirty="0">
                <a:solidFill>
                  <a:srgbClr val="E40059">
                    <a:lumMod val="60000"/>
                    <a:lumOff val="40000"/>
                  </a:srgbClr>
                </a:solidFill>
                <a:latin typeface="Times New Roman" pitchFamily="18" charset="0"/>
                <a:cs typeface="Times New Roman" pitchFamily="18" charset="0"/>
              </a:rPr>
              <a:t>Приложение № </a:t>
            </a:r>
            <a:r>
              <a:rPr lang="ru-RU" sz="1400" b="1" dirty="0" smtClean="0">
                <a:solidFill>
                  <a:srgbClr val="E40059">
                    <a:lumMod val="60000"/>
                    <a:lumOff val="40000"/>
                  </a:srgbClr>
                </a:solidFill>
                <a:latin typeface="Times New Roman" pitchFamily="18" charset="0"/>
                <a:cs typeface="Times New Roman" pitchFamily="18" charset="0"/>
              </a:rPr>
              <a:t>6 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Приложение 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к  письму  Министерства здравоохранения Забайкальского края  от «28»марта 2016  года № 3722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1400" b="1" dirty="0" smtClean="0">
              <a:solidFill>
                <a:srgbClr val="E40059">
                  <a:lumMod val="60000"/>
                  <a:lumOff val="40000"/>
                </a:srgbClr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400" b="1" dirty="0">
                <a:solidFill>
                  <a:srgbClr val="E40059">
                    <a:lumMod val="60000"/>
                    <a:lumOff val="40000"/>
                  </a:srgbClr>
                </a:solidFill>
                <a:latin typeface="Times New Roman" pitchFamily="18" charset="0"/>
                <a:cs typeface="Times New Roman" pitchFamily="18" charset="0"/>
              </a:rPr>
              <a:t>Приложение № 7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Приложение  к  письму  Министерства здравоохранения Забайкальского края  от «28»марта 2016  года № 3720</a:t>
            </a:r>
            <a:endParaRPr lang="ru-RU" sz="1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400" b="1" dirty="0" smtClean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Поименные списки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УВОВ с указанием ФИО; года рождения; места жительства; категории-инвалид, участник ВОВ, вдова инвалида  и участника ВОВ, лицо награжденное знаком «Жителю блокадного Ленинграда», узник концлагеря, гетто, других мест принудительного содержания, созданных фашистами и их союзниками в период Второй мировой войны, труженик тыла;</a:t>
            </a:r>
          </a:p>
          <a:p>
            <a:r>
              <a:rPr lang="ru-RU" sz="14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Списки должны быть заверены военкоматом!</a:t>
            </a:r>
          </a:p>
          <a:p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Поименные списки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маломобильных инвалидов ВО, ветеранов ВОВ и лиц приравненных к ним</a:t>
            </a:r>
          </a:p>
          <a:p>
            <a:r>
              <a:rPr lang="ru-RU" sz="1400" b="1" dirty="0" smtClean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Форма N 131 </a:t>
            </a:r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"Сведения о диспансеризации определенных групп взрослого населения"</a:t>
            </a:r>
            <a:br>
              <a:rPr lang="ru-RU" sz="1400" b="1" dirty="0" smtClean="0">
                <a:latin typeface="Times New Roman" pitchFamily="18" charset="0"/>
                <a:cs typeface="Times New Roman" pitchFamily="18" charset="0"/>
              </a:rPr>
            </a:br>
            <a:endParaRPr lang="ru-RU" sz="1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294375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260648"/>
            <a:ext cx="8496944" cy="108012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7. </a:t>
            </a:r>
            <a:r>
              <a:rPr lang="ru-RU" sz="1600" b="1" dirty="0">
                <a:latin typeface="Times New Roman" pitchFamily="18" charset="0"/>
                <a:cs typeface="Times New Roman" pitchFamily="18" charset="0"/>
              </a:rPr>
              <a:t>Диспансерное наблюдение инвалидов и участников Великой Отечественной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войны и </a:t>
            </a:r>
            <a:r>
              <a:rPr lang="ru-RU" sz="1600" b="1" dirty="0">
                <a:latin typeface="Times New Roman" pitchFamily="18" charset="0"/>
                <a:cs typeface="Times New Roman" pitchFamily="18" charset="0"/>
              </a:rPr>
              <a:t>воинов-интернационалистов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2600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                                                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Код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по ОКЕИ: человек  792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9884687"/>
              </p:ext>
            </p:extLst>
          </p:nvPr>
        </p:nvGraphicFramePr>
        <p:xfrm>
          <a:off x="280597" y="1340768"/>
          <a:ext cx="8467867" cy="4824536"/>
        </p:xfrm>
        <a:graphic>
          <a:graphicData uri="http://schemas.openxmlformats.org/drawingml/2006/table">
            <a:tbl>
              <a:tblPr firstRow="1" firstCol="1" bandRow="1"/>
              <a:tblGrid>
                <a:gridCol w="2819034"/>
                <a:gridCol w="426365"/>
                <a:gridCol w="1478052"/>
                <a:gridCol w="1512168"/>
                <a:gridCol w="2232248"/>
              </a:tblGrid>
              <a:tr h="584095"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Наименование 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№ строки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Участники ВОВ </a:t>
                      </a:r>
                      <a:b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</a:b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(кроме ИОВ)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Инвалиды ВОВ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Воины-интернационалисты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7186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3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4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5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6857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Состоит под диспансерным наблюдением на начало отчетного года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1788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Вновь взято под диспансерное наблюдение в отчетном году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276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Снято с диспансерного наблюдения в течение отчетного </a:t>
                      </a:r>
                      <a:r>
                        <a:rPr lang="ru-RU" sz="9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года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3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marL="10795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из них:        выехало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4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1976">
                <a:tc>
                  <a:txBody>
                    <a:bodyPr/>
                    <a:lstStyle/>
                    <a:p>
                      <a:pPr marL="10795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                    умерло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2236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Состоит под диспансерным наблюдением на конец отчетного года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4910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в том числе по группам инвалидности: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marL="10795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       I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7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marL="10795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      II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8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marL="10795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     III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9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Охвачено комплексными медицинскими осмотрами  (из стр.6)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10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Нуждались в стационарном лечении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11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9030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Получили стационарное лечение из числа нуждавшихся (стр. 11)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12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Получили санаторно-курортное лечение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13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900" b="1" dirty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1052" marR="6105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683568" y="2870914"/>
            <a:ext cx="3877985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</a:rPr>
              <a:t>				</a:t>
            </a:r>
            <a:endParaRPr kumimoji="0" lang="ru-RU" sz="10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Times New Roman" pitchFamily="18" charset="0"/>
              <a:sym typeface="Symbol" pitchFamily="18" charset="2"/>
            </a:endParaRPr>
          </a:p>
        </p:txBody>
      </p:sp>
    </p:spTree>
    <p:extLst>
      <p:ext uri="{BB962C8B-B14F-4D97-AF65-F5344CB8AC3E}">
        <p14:creationId xmlns:p14="http://schemas.microsoft.com/office/powerpoint/2010/main" val="1720596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528" y="332656"/>
            <a:ext cx="8301608" cy="288032"/>
          </a:xfrm>
        </p:spPr>
        <p:txBody>
          <a:bodyPr>
            <a:normAutofit fontScale="90000"/>
          </a:bodyPr>
          <a:lstStyle/>
          <a:p>
            <a:r>
              <a:rPr lang="ru-RU" b="1" dirty="0">
                <a:latin typeface="Times New Roman" pitchFamily="18" charset="0"/>
                <a:cs typeface="Times New Roman" pitchFamily="18" charset="0"/>
              </a:rPr>
              <a:t>Таблица 2600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908720"/>
            <a:ext cx="8291264" cy="5217443"/>
          </a:xfrm>
        </p:spPr>
        <p:txBody>
          <a:bodyPr>
            <a:normAutofit/>
          </a:bodyPr>
          <a:lstStyle/>
          <a:p>
            <a:pPr algn="just"/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У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частники и инвалиды ВОВ, воины - интернационалисты и приравненные к ним категории лиц, должны находиться под диспансерным наблюдением врачей подразделений, оказывающих медицинскую помощь амбулаторных условиях территориальных  медицинских организаций постоянно, независимо от того нуждались они в наблюдении специалистов в течении года или нет.</a:t>
            </a:r>
          </a:p>
          <a:p>
            <a:pPr marL="0" indent="0" algn="just">
              <a:buNone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Таблицу заполняют по данным «Контрольных карт диспансерного наблюдения» учетная форма №030/у, утверждена приказом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Минздравсоцразвития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РФ от 22.11.2004№ 255 и Талонов.</a:t>
            </a:r>
          </a:p>
          <a:p>
            <a:pPr marL="0" indent="0">
              <a:buNone/>
            </a:pP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459327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99592" y="260648"/>
            <a:ext cx="7848872" cy="504056"/>
          </a:xfrm>
        </p:spPr>
        <p:txBody>
          <a:bodyPr>
            <a:normAutofit fontScale="90000"/>
          </a:bodyPr>
          <a:lstStyle/>
          <a:p>
            <a:pPr algn="r"/>
            <a:r>
              <a:rPr lang="ru-RU" sz="1000" dirty="0">
                <a:latin typeface="Times New Roman" pitchFamily="18" charset="0"/>
                <a:cs typeface="Times New Roman" pitchFamily="18" charset="0"/>
              </a:rPr>
              <a:t>Приложение № </a:t>
            </a:r>
            <a:r>
              <a:rPr lang="ru-RU" sz="1000" dirty="0" smtClean="0">
                <a:latin typeface="Times New Roman" pitchFamily="18" charset="0"/>
                <a:cs typeface="Times New Roman" pitchFamily="18" charset="0"/>
              </a:rPr>
              <a:t>1 </a:t>
            </a:r>
            <a:r>
              <a:rPr lang="ru-RU" sz="1000" dirty="0">
                <a:latin typeface="Times New Roman" pitchFamily="18" charset="0"/>
                <a:cs typeface="Times New Roman" pitchFamily="18" charset="0"/>
              </a:rPr>
              <a:t>к Распоряжению </a:t>
            </a:r>
            <a:br>
              <a:rPr lang="ru-RU" sz="1000" dirty="0">
                <a:latin typeface="Times New Roman" pitchFamily="18" charset="0"/>
                <a:cs typeface="Times New Roman" pitchFamily="18" charset="0"/>
              </a:rPr>
            </a:br>
            <a:r>
              <a:rPr lang="ru-RU" sz="1000" dirty="0">
                <a:latin typeface="Times New Roman" pitchFamily="18" charset="0"/>
                <a:cs typeface="Times New Roman" pitchFamily="18" charset="0"/>
              </a:rPr>
              <a:t>Министерства здравоохранения</a:t>
            </a:r>
            <a:br>
              <a:rPr lang="ru-RU" sz="1000" dirty="0">
                <a:latin typeface="Times New Roman" pitchFamily="18" charset="0"/>
                <a:cs typeface="Times New Roman" pitchFamily="18" charset="0"/>
              </a:rPr>
            </a:br>
            <a:r>
              <a:rPr lang="ru-RU" sz="1000" dirty="0">
                <a:latin typeface="Times New Roman" pitchFamily="18" charset="0"/>
                <a:cs typeface="Times New Roman" pitchFamily="18" charset="0"/>
              </a:rPr>
              <a:t> Забайкальского края</a:t>
            </a:r>
            <a:br>
              <a:rPr lang="ru-RU" sz="1000" dirty="0">
                <a:latin typeface="Times New Roman" pitchFamily="18" charset="0"/>
                <a:cs typeface="Times New Roman" pitchFamily="18" charset="0"/>
              </a:rPr>
            </a:br>
            <a:r>
              <a:rPr lang="ru-RU" sz="1000" dirty="0">
                <a:latin typeface="Times New Roman" pitchFamily="18" charset="0"/>
                <a:cs typeface="Times New Roman" pitchFamily="18" charset="0"/>
              </a:rPr>
              <a:t>от «28» декабря 2017 года № 1656</a:t>
            </a:r>
            <a:br>
              <a:rPr lang="ru-RU" sz="1000" dirty="0">
                <a:latin typeface="Times New Roman" pitchFamily="18" charset="0"/>
                <a:cs typeface="Times New Roman" pitchFamily="18" charset="0"/>
              </a:rPr>
            </a:br>
            <a:endParaRPr lang="ru-RU" sz="1000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7521854"/>
              </p:ext>
            </p:extLst>
          </p:nvPr>
        </p:nvGraphicFramePr>
        <p:xfrm>
          <a:off x="179512" y="764705"/>
          <a:ext cx="8856986" cy="587004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873535"/>
                <a:gridCol w="438833"/>
                <a:gridCol w="504056"/>
                <a:gridCol w="864096"/>
                <a:gridCol w="1439253"/>
                <a:gridCol w="1081027"/>
                <a:gridCol w="792088"/>
                <a:gridCol w="864098"/>
              </a:tblGrid>
              <a:tr h="648071">
                <a:tc>
                  <a:txBody>
                    <a:bodyPr/>
                    <a:lstStyle/>
                    <a:p>
                      <a:pPr algn="ctr"/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ИВОВ 1941-45годов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УВОВ</a:t>
                      </a:r>
                    </a:p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1941-45годов</a:t>
                      </a:r>
                    </a:p>
                    <a:p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Вдовы(вдовцы) умерших инвалидов и участников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ВОВ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Узники концлагерей и других мест принудительного содержания, созданных фашистами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Лица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награжденные знаком «Жителю блокадного Ленинграда»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Труженики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тыла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Times New Roman" pitchFamily="18" charset="0"/>
                          <a:cs typeface="Times New Roman" pitchFamily="18" charset="0"/>
                        </a:rPr>
                        <a:t>Воины интернационалисты</a:t>
                      </a:r>
                      <a:endParaRPr lang="ru-RU" sz="9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216024"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Состоит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на </a:t>
                      </a:r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«Д» учете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на </a:t>
                      </a:r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начало года ,чел.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/>
                    </a:p>
                  </a:txBody>
                  <a:tcPr/>
                </a:tc>
              </a:tr>
              <a:tr h="554542"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Снято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с</a:t>
                      </a:r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 «Д» учета в течении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одного месяца(ежемесячно нарастающим итогом,)всего, в том числе в связи </a:t>
                      </a:r>
                    </a:p>
                    <a:p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-со смертью.</a:t>
                      </a:r>
                    </a:p>
                    <a:p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- другим причинам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284976"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Взято на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«Д»  учет в течении  отчетного месяца, чел.(ежемесячно нарастающим итогом)</a:t>
                      </a:r>
                      <a:endParaRPr lang="ru-RU" sz="800" b="0" baseline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554542">
                <a:tc>
                  <a:txBody>
                    <a:bodyPr/>
                    <a:lstStyle/>
                    <a:p>
                      <a:pPr algn="r"/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Состоит на «Д» учете на 01 число отчетного месяца. Из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них </a:t>
                      </a:r>
                      <a:r>
                        <a:rPr lang="en-US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: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       1группа инвалидности </a:t>
                      </a:r>
                    </a:p>
                    <a:p>
                      <a:pPr algn="r"/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                              2 группа инвалидности </a:t>
                      </a:r>
                    </a:p>
                    <a:p>
                      <a:pPr algn="r"/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                              3 группа инвалидности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254321"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Охвачено профилактическими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осмотрами человек% от подлежащих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206856"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В том числе осмотрено на дому, человек % от охваченных осмотрами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265697"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Число граждан,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прошедших  1 этап «Д» из них осмотрено на дому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265697"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Число граждан , 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направленных на </a:t>
                      </a:r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2 этап диспансеризации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281337"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Число граждан ,  завершивших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2 этап диспансеризации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178396">
                <a:tc>
                  <a:txBody>
                    <a:bodyPr/>
                    <a:lstStyle/>
                    <a:p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Нуждалось в стац. лечении, чел. пролечено,(чел/% от нуждающихся 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325076">
                <a:tc>
                  <a:txBody>
                    <a:bodyPr/>
                    <a:lstStyle/>
                    <a:p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Нуждалось в амбулаторном лечении,чел.пролечено,(чел/% от нуждающихся 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205820">
                <a:tc>
                  <a:txBody>
                    <a:bodyPr/>
                    <a:lstStyle/>
                    <a:p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Нуждалось в сан-кур. леч. чел. пролечено,(чел/% от нуж-ся 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215278">
                <a:tc>
                  <a:txBody>
                    <a:bodyPr/>
                    <a:lstStyle/>
                    <a:p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Нуждалось в оказании ВМП чел. пролечено,(чел/% от нуждающихся 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305252">
                <a:tc>
                  <a:txBody>
                    <a:bodyPr/>
                    <a:lstStyle/>
                    <a:p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Нуждалось</a:t>
                      </a:r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в </a:t>
                      </a:r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 зубопротезировании, чел./получили(чел./% от нуждающихся)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  <a:tr h="352108">
                <a:tc>
                  <a:txBody>
                    <a:bodyPr/>
                    <a:lstStyle/>
                    <a:p>
                      <a:r>
                        <a:rPr lang="ru-RU" sz="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Нуждалось в </a:t>
                      </a:r>
                      <a:r>
                        <a:rPr lang="ru-RU" sz="800" dirty="0" smtClean="0">
                          <a:latin typeface="Times New Roman" pitchFamily="18" charset="0"/>
                          <a:cs typeface="Times New Roman" pitchFamily="18" charset="0"/>
                        </a:rPr>
                        <a:t>слухопротезировании,чел./получили(чел./% от нуждающихся)</a:t>
                      </a:r>
                      <a:endParaRPr lang="ru-RU" sz="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8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7703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57224" y="785794"/>
            <a:ext cx="7829576" cy="857256"/>
          </a:xfrm>
        </p:spPr>
        <p:txBody>
          <a:bodyPr>
            <a:noAutofit/>
          </a:bodyPr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5400" b="1" dirty="0" smtClean="0">
                <a:latin typeface="Times New Roman" pitchFamily="18" charset="0"/>
                <a:cs typeface="Times New Roman" pitchFamily="18" charset="0"/>
              </a:rPr>
              <a:t> Приложение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№1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Заполняется  по проф. осмотрам который проходит ежегодно 1 раз в год для всех контингентов. Охват должен быть 100% к 9 мая ежегодно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Приложение №1 и №2 будет сверяться с формой №131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46089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99592" y="332656"/>
            <a:ext cx="7848872" cy="504056"/>
          </a:xfrm>
        </p:spPr>
        <p:txBody>
          <a:bodyPr>
            <a:normAutofit fontScale="90000"/>
          </a:bodyPr>
          <a:lstStyle/>
          <a:p>
            <a:pPr algn="r"/>
            <a:r>
              <a:rPr lang="ru-RU" sz="1000" dirty="0"/>
              <a:t>Приложение № 2 к Распоряжению </a:t>
            </a:r>
            <a:br>
              <a:rPr lang="ru-RU" sz="1000" dirty="0"/>
            </a:br>
            <a:r>
              <a:rPr lang="ru-RU" sz="1000" dirty="0"/>
              <a:t>Министерства здравоохранения</a:t>
            </a:r>
            <a:br>
              <a:rPr lang="ru-RU" sz="1000" dirty="0"/>
            </a:br>
            <a:r>
              <a:rPr lang="ru-RU" sz="1000" dirty="0"/>
              <a:t> Забайкальского края</a:t>
            </a:r>
            <a:br>
              <a:rPr lang="ru-RU" sz="1000" dirty="0"/>
            </a:br>
            <a:r>
              <a:rPr lang="ru-RU" sz="1000" dirty="0"/>
              <a:t>от «28» декабря 2017 года № 1656</a:t>
            </a:r>
            <a:br>
              <a:rPr lang="ru-RU" sz="1000" dirty="0"/>
            </a:br>
            <a:endParaRPr lang="ru-RU" sz="1000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15158702"/>
              </p:ext>
            </p:extLst>
          </p:nvPr>
        </p:nvGraphicFramePr>
        <p:xfrm>
          <a:off x="214282" y="1000107"/>
          <a:ext cx="8733969" cy="559007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61374"/>
                <a:gridCol w="648072"/>
                <a:gridCol w="515822"/>
                <a:gridCol w="208280"/>
                <a:gridCol w="284010"/>
                <a:gridCol w="288032"/>
                <a:gridCol w="720080"/>
                <a:gridCol w="720080"/>
                <a:gridCol w="720080"/>
                <a:gridCol w="576064"/>
                <a:gridCol w="648072"/>
                <a:gridCol w="648072"/>
                <a:gridCol w="720080"/>
                <a:gridCol w="775851"/>
              </a:tblGrid>
              <a:tr h="484677">
                <a:tc rowSpan="3"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Диспансеризация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Состояло под «Д» наблюдением на начало года ,чел.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Вновь взято под «Д» наблюдение чел.(ежемесячно нарастающим итогом)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Снято с «Д» наблюдения в течении месяца, чел.(ежемесячно нарастающим итогом); 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Подлежит диспансеризации на начало отчетного года ,чел.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Число граждан, прошедших «Д» чел.(ежемесячно с нарастающим итогом)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 том числе ,число граждан, прошедших диспансеризацию на дому, чел.(ежемесячно с нарастающим итогом)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Оказание медицинской помощи указанным категориям граждан</a:t>
                      </a:r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Получили зубопротезирование, чел.(ежемесячно нарастающим итогом)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Получили сан-кур лечение, чел. .(ежемесячно с нарастающим итогом)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Получили </a:t>
                      </a:r>
                      <a:r>
                        <a:rPr lang="ru-RU" sz="8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слухопротезирование</a:t>
                      </a:r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,чел. (ежемесячно. с нарастающим итогом)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4807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Число граждан указанных категорий, которым оказана мед.помощ,чел. ежемесячно с нарастающим итогом)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 том числе на дому, чел.(ежемесячно с нарастающим итогом)</a:t>
                      </a:r>
                    </a:p>
                    <a:p>
                      <a:pPr algn="ctr"/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31218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Всего чел</a:t>
                      </a:r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Из них выехало</a:t>
                      </a:r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Из них умерло</a:t>
                      </a:r>
                      <a:endParaRPr lang="ru-RU" sz="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6470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Инвалиды ВОВ 1941-1945годов</a:t>
                      </a:r>
                      <a:endParaRPr lang="ru-RU" sz="9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5205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Times New Roman" pitchFamily="18" charset="0"/>
                          <a:cs typeface="Times New Roman" pitchFamily="18" charset="0"/>
                        </a:rPr>
                        <a:t>Ветераны (участники)ВОВ1941-1945годов</a:t>
                      </a:r>
                      <a:endParaRPr lang="ru-RU" sz="9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21189">
                <a:tc>
                  <a:txBody>
                    <a:bodyPr/>
                    <a:lstStyle/>
                    <a:p>
                      <a:r>
                        <a:rPr lang="ru-RU" sz="9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Вдовы(вдовцы) умерших инвалидов и ветеранов ВОВ1941-1945годов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000" baseline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22893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Times New Roman" pitchFamily="18" charset="0"/>
                          <a:cs typeface="Times New Roman" pitchFamily="18" charset="0"/>
                        </a:rPr>
                        <a:t>Лица награжденные знаком «Жителю блокадного Ленинграда»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8099">
                <a:tc>
                  <a:txBody>
                    <a:bodyPr/>
                    <a:lstStyle/>
                    <a:p>
                      <a:r>
                        <a:rPr lang="ru-RU" sz="900" dirty="0" smtClean="0">
                          <a:latin typeface="Times New Roman" pitchFamily="18" charset="0"/>
                          <a:cs typeface="Times New Roman" pitchFamily="18" charset="0"/>
                        </a:rPr>
                        <a:t>Бывшие несовершеннолетние узники концлагерей,  </a:t>
                      </a:r>
                    </a:p>
                    <a:p>
                      <a:r>
                        <a:rPr lang="ru-RU" sz="900" dirty="0" smtClean="0">
                          <a:latin typeface="Times New Roman" pitchFamily="18" charset="0"/>
                          <a:cs typeface="Times New Roman" pitchFamily="18" charset="0"/>
                        </a:rPr>
                        <a:t>гетто, других мест принудительного содержания</a:t>
                      </a:r>
                      <a:endParaRPr lang="ru-RU" sz="9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8402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692696"/>
            <a:ext cx="8229600" cy="720080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Приложение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№ 2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15008" y="1412776"/>
            <a:ext cx="8928992" cy="5259844"/>
          </a:xfrm>
        </p:spPr>
        <p:txBody>
          <a:bodyPr>
            <a:normAutofit/>
          </a:bodyPr>
          <a:lstStyle/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Заполняется в соответствии с </a:t>
            </a:r>
            <a:r>
              <a:rPr lang="ru-RU" sz="1600" b="1" dirty="0">
                <a:latin typeface="Times New Roman" pitchFamily="18" charset="0"/>
                <a:cs typeface="Times New Roman" pitchFamily="18" charset="0"/>
              </a:rPr>
              <a:t>приказом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№ 124 н 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М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инистерства здравоохранения РФ от 13 марта 2019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года </a:t>
            </a:r>
          </a:p>
          <a:p>
            <a:pPr marL="0" indent="0" algn="just">
              <a:buNone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«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Об </a:t>
            </a:r>
            <a:r>
              <a:rPr lang="ru-RU" sz="1600" b="1" dirty="0">
                <a:latin typeface="Times New Roman" pitchFamily="18" charset="0"/>
                <a:cs typeface="Times New Roman" pitchFamily="18" charset="0"/>
              </a:rPr>
              <a:t>утверждении порядка проведения диспансеризации определенных групп взрослого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     населения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»</a:t>
            </a:r>
            <a:r>
              <a:rPr lang="ru-RU" sz="1600" dirty="0">
                <a:latin typeface="Arial"/>
              </a:rPr>
              <a:t> </a:t>
            </a:r>
            <a:endParaRPr lang="ru-RU" sz="1600" dirty="0" smtClean="0">
              <a:latin typeface="Arial"/>
            </a:endParaRPr>
          </a:p>
          <a:p>
            <a:pPr marL="0" indent="0" algn="just">
              <a:buNone/>
            </a:pPr>
            <a:r>
              <a:rPr lang="ru-RU" sz="1600" dirty="0" smtClean="0">
                <a:latin typeface="Arial"/>
              </a:rPr>
              <a:t>Профилактический </a:t>
            </a:r>
            <a:r>
              <a:rPr lang="ru-RU" sz="1600" dirty="0">
                <a:latin typeface="Arial"/>
              </a:rPr>
              <a:t>медицинский осмотр проводится </a:t>
            </a:r>
            <a:r>
              <a:rPr lang="ru-RU" sz="1600" dirty="0" smtClean="0">
                <a:latin typeface="Arial"/>
              </a:rPr>
              <a:t>ежегодно</a:t>
            </a:r>
          </a:p>
          <a:p>
            <a:pPr marL="0" indent="0" algn="just">
              <a:buNone/>
            </a:pPr>
            <a:endParaRPr lang="ru-RU" sz="1600" dirty="0">
              <a:latin typeface="Arial"/>
            </a:endParaRPr>
          </a:p>
          <a:p>
            <a:pPr algn="just"/>
            <a:r>
              <a:rPr lang="ru-RU" sz="1600" dirty="0">
                <a:latin typeface="Arial"/>
              </a:rPr>
              <a:t> Годом прохождения диспансеризации считается календарный год, в котором гражданин достигает соответствующего возраста</a:t>
            </a:r>
            <a:r>
              <a:rPr lang="ru-RU" sz="1600" dirty="0" smtClean="0">
                <a:latin typeface="Arial"/>
              </a:rPr>
              <a:t>.:</a:t>
            </a:r>
            <a:endParaRPr lang="ru-RU" sz="1600" dirty="0">
              <a:latin typeface="Arial"/>
            </a:endParaRPr>
          </a:p>
          <a:p>
            <a:pPr marL="0" indent="0">
              <a:buNone/>
            </a:pPr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just">
              <a:buNone/>
            </a:pPr>
            <a:r>
              <a:rPr lang="ru-RU" sz="1600" dirty="0" smtClean="0">
                <a:latin typeface="Arial"/>
              </a:rPr>
              <a:t> </a:t>
            </a:r>
            <a:r>
              <a:rPr lang="ru-RU" sz="1600" b="1" dirty="0">
                <a:solidFill>
                  <a:srgbClr val="7030A0"/>
                </a:solidFill>
                <a:latin typeface="Arial"/>
              </a:rPr>
              <a:t>ежегодно в возрасте 40 лет и старше</a:t>
            </a:r>
            <a:r>
              <a:rPr lang="ru-RU" sz="1600" dirty="0">
                <a:latin typeface="Arial"/>
              </a:rPr>
              <a:t>, а также в отношении отдельных категорий граждан, включая:</a:t>
            </a:r>
          </a:p>
          <a:p>
            <a:pPr marL="0" indent="0">
              <a:buNone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 а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) инвалидов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ВОВ и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инвалидов боевых действий, а также участников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ВОВ </a:t>
            </a:r>
            <a:endParaRPr lang="ru-RU" sz="1600" dirty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б) лиц, награжденных знаком "Жителю блокадного Ленинграда" </a:t>
            </a:r>
          </a:p>
          <a:p>
            <a:pPr marL="0" indent="0">
              <a:buNone/>
            </a:pP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в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) бывших несовершеннолетних узников концлагерей, гетто, других мест принудительного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соде</a:t>
            </a:r>
          </a:p>
          <a:p>
            <a:pPr marL="0" indent="0">
              <a:buNone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ржания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, созданных фашистами и их союзниками в период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Второй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мировой войны </a:t>
            </a:r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г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) работающих граждан, не достигших возраста, дающего право на назначение пенсии по старости, в том числе досрочно, в течение пяти лет до наступления такого возраста и работающих граждан, являющихся получателями пенсии по старости или пенсии за выслугу лет </a:t>
            </a:r>
          </a:p>
          <a:p>
            <a:pPr marL="0" indent="0">
              <a:buNone/>
            </a:pPr>
            <a:endParaRPr lang="ru-RU" sz="14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535046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5"/>
          <p:cNvSpPr>
            <a:spLocks noGrp="1"/>
          </p:cNvSpPr>
          <p:nvPr>
            <p:ph type="title"/>
          </p:nvPr>
        </p:nvSpPr>
        <p:spPr>
          <a:xfrm>
            <a:off x="6500826" y="642918"/>
            <a:ext cx="2214578" cy="714380"/>
          </a:xfrm>
        </p:spPr>
        <p:txBody>
          <a:bodyPr>
            <a:normAutofit fontScale="90000"/>
          </a:bodyPr>
          <a:lstStyle/>
          <a:p>
            <a:r>
              <a:rPr lang="ru-RU" sz="900" dirty="0" smtClean="0">
                <a:latin typeface="Times New Roman" pitchFamily="18" charset="0"/>
                <a:cs typeface="Times New Roman" pitchFamily="18" charset="0"/>
              </a:rPr>
              <a:t>Приложение № 3  к Распоряжению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900" dirty="0" smtClean="0">
                <a:latin typeface="Times New Roman" pitchFamily="18" charset="0"/>
                <a:cs typeface="Times New Roman" pitchFamily="18" charset="0"/>
              </a:rPr>
              <a:t>Министерства здравоохранения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900" dirty="0" smtClean="0">
                <a:latin typeface="Times New Roman" pitchFamily="18" charset="0"/>
                <a:cs typeface="Times New Roman" pitchFamily="18" charset="0"/>
              </a:rPr>
              <a:t>Забайкальского края</a:t>
            </a:r>
            <a:br>
              <a:rPr lang="ru-RU" sz="9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900" dirty="0" smtClean="0">
                <a:latin typeface="Times New Roman" pitchFamily="18" charset="0"/>
                <a:cs typeface="Times New Roman" pitchFamily="18" charset="0"/>
              </a:rPr>
              <a:t>от «28» декабря 2017 года № 1656</a:t>
            </a:r>
            <a:br>
              <a:rPr lang="ru-RU" sz="900" dirty="0" smtClean="0">
                <a:latin typeface="Times New Roman" pitchFamily="18" charset="0"/>
                <a:cs typeface="Times New Roman" pitchFamily="18" charset="0"/>
              </a:rPr>
            </a:br>
            <a:endParaRPr lang="ru-RU" sz="900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8" name="Объект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08303309"/>
              </p:ext>
            </p:extLst>
          </p:nvPr>
        </p:nvGraphicFramePr>
        <p:xfrm>
          <a:off x="457200" y="1935163"/>
          <a:ext cx="8229599" cy="42214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98776"/>
                <a:gridCol w="1512168"/>
                <a:gridCol w="1440160"/>
                <a:gridCol w="1378495"/>
              </a:tblGrid>
              <a:tr h="370840">
                <a:tc gridSpan="4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itchFamily="18" charset="0"/>
                        </a:rPr>
                        <a:t>Наименование</a:t>
                      </a:r>
                      <a:r>
                        <a:rPr lang="ru-RU" sz="1000" b="1" baseline="0" dirty="0" smtClean="0">
                          <a:latin typeface="Times New Roman" pitchFamily="18" charset="0"/>
                        </a:rPr>
                        <a:t> медицинской организации</a:t>
                      </a:r>
                      <a:endParaRPr lang="ru-RU" sz="1000" b="1" dirty="0">
                        <a:latin typeface="Times New Roman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89388">
                <a:tc rowSpan="2"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Всего, чел., из них: инвалидов ВОВ, участников ВОВ, вдов (вдовцов), умерших инвалидов и ветеранов ВОВ, лиц, награждённое знаком «Жителю блокадного Ленинграда», бывших несовершеннолетних узников концлагерей, гетто, других мест принудительного содержания, созданных фашистами и их союзниками в период Второй мировой войны, тружеников тыла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Отчетный период (количество месяцев текущего года)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271957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Количество проведенных активных патронажей (нарастающим итогом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Количество организованных стационаров на дому (чел.) (нарастающим итогом)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Times New Roman" pitchFamily="18" charset="0"/>
                        </a:rPr>
                        <a:t>Количество осмотров врачебным составом мобильных бригад на дому (чел.)  (нарастающим итогом)</a:t>
                      </a:r>
                      <a:endParaRPr lang="ru-RU" sz="1200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b="1" dirty="0" smtClean="0">
                          <a:latin typeface="Times New Roman" pitchFamily="18" charset="0"/>
                        </a:rPr>
                        <a:t>Итого</a:t>
                      </a:r>
                      <a:endParaRPr lang="ru-RU" b="1" dirty="0">
                        <a:latin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latin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49490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Яркая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1487</TotalTime>
  <Words>1693</Words>
  <Application>Microsoft Office PowerPoint</Application>
  <PresentationFormat>Экран (4:3)</PresentationFormat>
  <Paragraphs>270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Поток</vt:lpstr>
      <vt:lpstr>Отчет о работе с инвалидами и участниками войн</vt:lpstr>
      <vt:lpstr>Список необходимых документов для сдачи годового отчета</vt:lpstr>
      <vt:lpstr>7. Диспансерное наблюдение инвалидов и участников Великой Отечественной войны и воинов-интернационалистов    2600                                                                                                    Код по ОКЕИ: человек  792</vt:lpstr>
      <vt:lpstr>Таблица 2600 </vt:lpstr>
      <vt:lpstr>Приложение № 1 к Распоряжению  Министерства здравоохранения  Забайкальского края от «28» декабря 2017 года № 1656 </vt:lpstr>
      <vt:lpstr>  Приложение №1</vt:lpstr>
      <vt:lpstr>Приложение № 2 к Распоряжению  Министерства здравоохранения  Забайкальского края от «28» декабря 2017 года № 1656 </vt:lpstr>
      <vt:lpstr>Приложение № 2</vt:lpstr>
      <vt:lpstr>Приложение № 3  к Распоряжению  Министерства здравоохранения Забайкальского края от «28» декабря 2017 года № 1656 </vt:lpstr>
      <vt:lpstr>Приложение № 3</vt:lpstr>
      <vt:lpstr>Приложение  к  Распоряжению  Министерства здравоохранения Забайкальского края от «31»мая 2016  года № 706                            </vt:lpstr>
      <vt:lpstr>Приложение №4</vt:lpstr>
      <vt:lpstr>Презентация PowerPoint</vt:lpstr>
      <vt:lpstr>Приложение № 5</vt:lpstr>
      <vt:lpstr>Презентация PowerPoint</vt:lpstr>
      <vt:lpstr>Приложение №6</vt:lpstr>
      <vt:lpstr>Презентация PowerPoint</vt:lpstr>
      <vt:lpstr>Приложение №7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ZAVGLAVDOC</dc:creator>
  <cp:lastModifiedBy>Елена Александровна Бронникова</cp:lastModifiedBy>
  <cp:revision>119</cp:revision>
  <dcterms:modified xsi:type="dcterms:W3CDTF">2019-12-20T01:14:02Z</dcterms:modified>
</cp:coreProperties>
</file>

<file path=docProps/thumbnail.jpeg>
</file>